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67" r:id="rId2"/>
    <p:sldId id="318" r:id="rId3"/>
    <p:sldId id="319" r:id="rId4"/>
    <p:sldId id="266" r:id="rId5"/>
    <p:sldId id="257" r:id="rId6"/>
    <p:sldId id="368" r:id="rId7"/>
    <p:sldId id="369" r:id="rId8"/>
    <p:sldId id="316" r:id="rId9"/>
    <p:sldId id="370" r:id="rId10"/>
    <p:sldId id="372" r:id="rId11"/>
    <p:sldId id="37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5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658EA-6A09-47EA-AC36-67CC0AAE48F0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208A1-5AED-4EA2-BDB8-88EE88C1E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16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FA971-2834-49E9-A2AA-CAF1A1EAD0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3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FA971-2834-49E9-A2AA-CAF1A1EAD0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23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BDBE4-EA45-4972-AB9F-8D3FEEFE8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B74163-C154-4AA7-B8EE-451B9E846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77CC7-C605-4026-BC4D-EF3D74242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FDCAAF-D847-477D-AF71-F7CB4D6F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585F6F-BBDF-4EAC-95C3-35135710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58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FE042-8AC0-40DF-8AD6-1CA06D22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F127BE-9AD8-479A-9800-A2836175C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77D059-38B2-42CC-B608-16039D152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866A74-94A0-43EF-8C05-3BF7010D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FEA04-5833-41A3-A416-606BAE46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51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478775-2A26-4175-9489-2BD6A22AB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4139F7-E151-4E6C-817E-80F6536E8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51F06-3FAE-40F3-B585-C296BBF6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E9C39F-5360-42E6-B0E0-DCE3C9A9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6F956D-7933-400F-95C3-3BFEA14F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169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33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1E5B7-330D-4965-AFCD-B744F318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0F96C-4BC3-4996-AFB8-BCB00FE87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B8BB7B-35F8-436A-8563-F7980D0B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1CC2F6-673C-45AC-8D9E-795AED86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C11416-9E74-4954-A47B-0BA4C2E8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94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9AA77-B9B2-420F-B348-6B030188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03048C-F530-4C69-A483-F06CEBC9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BC2BA7-5C38-4A35-924C-74EA5F3E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65EF4F-AEFC-41C9-B9BD-30B6DCCF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C2E3F7-EE9F-42D6-A8E7-87613A0D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81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AE65D-2500-48A9-8911-839E9073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64A49-64E1-4AA4-B044-E99F07113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E9E582-CB56-4EE0-B7C4-1A50DCB64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0DFCF4-5F1A-4177-8267-D504A595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6ACA92-10BA-4224-B390-69DB973F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23E89A-94BB-4227-8634-DBC36490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2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1ABDE-2CDE-460C-AECC-08C55913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DA885B-D350-43D3-BB58-3783C1488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6536D7-24EA-4D69-81A9-B34B54DF8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A2E47B-5F6A-44DD-B660-39573B16A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E053F-90B9-49FE-A9F2-1A0F7195A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E0583F-8E65-4D9D-A1FB-F8019E7F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C463A8-5F94-4471-BD56-35C503EF4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1C6506-4DD8-40D3-9720-FCF61992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14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12B68-C734-401C-AB12-53BB5133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533781-2A0B-4905-B19D-72224A83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111D7C-6C6E-48EB-B753-4C26895C4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028979-595E-4E24-82BC-8BF45D3B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19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0277D7-777B-40F2-B8D4-8CE166706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40E1B7-85FB-4AA0-A6B5-7F32C5CE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CC9C56-B4A5-4307-8C2B-420A5B1E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9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58DF2-9FA2-40A2-95F9-85AAAB20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989B1-C9BA-4B82-8027-8E376194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8C7A64-9EB1-4F70-AA74-77BFDE52F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E3FED5-C4EF-45D0-B2CB-475D5D8E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FA5F59-2193-4090-A5A3-D1975CBA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726E3B-0192-4F3F-936B-404C4A5C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6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3150E-796A-45F0-A7A9-C51E9BD5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B68CB0-EA36-490B-B797-A346B6261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613646-F214-410A-80D1-465214329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981E6F-F217-4B35-940E-02A2857B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71B4FE-30F3-4142-A986-1B2BC69F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A7B2EB-5BEA-4116-B38F-155399D8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14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760A8F-EFA5-4359-9835-E0794B52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F60187-C49E-40FF-9C2B-2C06CB8CD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B830A4-719C-48B7-B5FD-478886F4B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8BABB-54BB-444D-84FE-585111B186EF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9D2FCF-FC08-4A4E-BB55-75E6F2683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06E201-C100-46C3-80A5-4A5520085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2400F-C175-4E93-B9EE-78BB75033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9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42197" y="2189019"/>
            <a:ext cx="3303235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altLang="zh-CN" sz="8800" dirty="0">
                <a:solidFill>
                  <a:srgbClr val="FF3F3F"/>
                </a:solidFill>
                <a:latin typeface="Gill Sans MT Ext Condensed Bold" panose="020B0902020104020203" pitchFamily="34" charset="0"/>
                <a:ea typeface="微软雅黑 Light" panose="020B0502040204020203" pitchFamily="34" charset="-122"/>
                <a:sym typeface="Impact" panose="020B0806030902050204" pitchFamily="34" charset="0"/>
              </a:rPr>
              <a:t>Heart Disease Detection</a:t>
            </a:r>
          </a:p>
        </p:txBody>
      </p:sp>
      <p:sp>
        <p:nvSpPr>
          <p:cNvPr id="9" name="椭圆 8"/>
          <p:cNvSpPr/>
          <p:nvPr/>
        </p:nvSpPr>
        <p:spPr>
          <a:xfrm>
            <a:off x="3582761" y="915761"/>
            <a:ext cx="5026479" cy="5026479"/>
          </a:xfrm>
          <a:prstGeom prst="ellipse">
            <a:avLst/>
          </a:prstGeom>
          <a:noFill/>
          <a:ln w="304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283737" y="852744"/>
            <a:ext cx="1376363" cy="1376363"/>
            <a:chOff x="7657704" y="561976"/>
            <a:chExt cx="1376363" cy="1376363"/>
          </a:xfrm>
        </p:grpSpPr>
        <p:sp>
          <p:nvSpPr>
            <p:cNvPr id="11" name="椭圆 10"/>
            <p:cNvSpPr/>
            <p:nvPr/>
          </p:nvSpPr>
          <p:spPr>
            <a:xfrm>
              <a:off x="7657704" y="561976"/>
              <a:ext cx="1376363" cy="1376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57798" y="794433"/>
              <a:ext cx="976174" cy="911448"/>
            </a:xfrm>
            <a:prstGeom prst="rect">
              <a:avLst/>
            </a:prstGeom>
          </p:spPr>
        </p:pic>
      </p:grpSp>
      <p:sp>
        <p:nvSpPr>
          <p:cNvPr id="26" name="椭圆 25"/>
          <p:cNvSpPr/>
          <p:nvPr/>
        </p:nvSpPr>
        <p:spPr>
          <a:xfrm>
            <a:off x="1844266" y="3138267"/>
            <a:ext cx="1194595" cy="11945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02050" y="3500558"/>
            <a:ext cx="470011" cy="470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075369" y="3039232"/>
            <a:ext cx="198070" cy="198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33572" y="2986693"/>
            <a:ext cx="773344" cy="773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0393" y="3636528"/>
            <a:ext cx="198070" cy="198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344882" y="4134792"/>
            <a:ext cx="198070" cy="198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102256" y="2061148"/>
            <a:ext cx="470011" cy="470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894666" y="2689684"/>
            <a:ext cx="1674415" cy="16744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868131" y="3197225"/>
            <a:ext cx="773344" cy="773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274057" y="4364099"/>
            <a:ext cx="470011" cy="470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026882" y="3322927"/>
            <a:ext cx="470011" cy="470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955830" y="3385827"/>
            <a:ext cx="198070" cy="198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744068" y="2586900"/>
            <a:ext cx="198070" cy="198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人员, 男士&#10;&#10;已生成极高可信度的说明">
            <a:extLst>
              <a:ext uri="{FF2B5EF4-FFF2-40B4-BE49-F238E27FC236}">
                <a16:creationId xmlns:a16="http://schemas.microsoft.com/office/drawing/2014/main" id="{440A7F45-3A16-4673-B7F5-1F19D2C8F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5" y="4587378"/>
            <a:ext cx="1904650" cy="1605387"/>
          </a:xfrm>
          <a:prstGeom prst="rect">
            <a:avLst/>
          </a:prstGeom>
        </p:spPr>
      </p:pic>
      <p:pic>
        <p:nvPicPr>
          <p:cNvPr id="18" name="图片 17" descr="图片包含 人员, 男士, 墙壁, 就坐&#10;&#10;已生成极高可信度的说明">
            <a:extLst>
              <a:ext uri="{FF2B5EF4-FFF2-40B4-BE49-F238E27FC236}">
                <a16:creationId xmlns:a16="http://schemas.microsoft.com/office/drawing/2014/main" id="{F004F72D-5E24-4B73-879B-FAD4DCCDE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77" y="385548"/>
            <a:ext cx="1572781" cy="2057800"/>
          </a:xfrm>
          <a:prstGeom prst="rect">
            <a:avLst/>
          </a:prstGeom>
        </p:spPr>
      </p:pic>
      <p:pic>
        <p:nvPicPr>
          <p:cNvPr id="41" name="图片 40" descr="图片包含 人员, 男士, 室内, 天空&#10;&#10;已生成极高可信度的说明">
            <a:extLst>
              <a:ext uri="{FF2B5EF4-FFF2-40B4-BE49-F238E27FC236}">
                <a16:creationId xmlns:a16="http://schemas.microsoft.com/office/drawing/2014/main" id="{672E41D0-70F5-422A-A722-864B8AD15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92" y="350228"/>
            <a:ext cx="2804802" cy="21284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782E92F-FA27-4B67-A907-E29D49C8E426}"/>
              </a:ext>
            </a:extLst>
          </p:cNvPr>
          <p:cNvSpPr txBox="1"/>
          <p:nvPr/>
        </p:nvSpPr>
        <p:spPr>
          <a:xfrm>
            <a:off x="9379527" y="5257800"/>
            <a:ext cx="2452255" cy="131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27000">
              <a:lnSpc>
                <a:spcPct val="114000"/>
              </a:lnSpc>
              <a:buClr>
                <a:srgbClr val="E7E6E6"/>
              </a:buClr>
              <a:buSzPct val="100000"/>
              <a:defRPr/>
            </a:pPr>
            <a:r>
              <a:rPr lang="en-US" altLang="zh-CN" i="1" dirty="0">
                <a:solidFill>
                  <a:prstClr val="black"/>
                </a:solidFill>
                <a:latin typeface="Corbel"/>
                <a:ea typeface="Corbel"/>
                <a:cs typeface="Corbel"/>
                <a:sym typeface="Corbel"/>
              </a:rPr>
              <a:t>Team Members:</a:t>
            </a:r>
          </a:p>
          <a:p>
            <a:pPr lvl="0" indent="-127000">
              <a:lnSpc>
                <a:spcPct val="114000"/>
              </a:lnSpc>
              <a:buClr>
                <a:srgbClr val="E7E6E6"/>
              </a:buClr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Corbel"/>
                <a:ea typeface="Corbel"/>
                <a:cs typeface="Corbel"/>
                <a:sym typeface="Corbel"/>
              </a:rPr>
              <a:t>Dongxu</a:t>
            </a:r>
            <a:r>
              <a:rPr lang="en-US" altLang="zh-CN" i="1" dirty="0">
                <a:solidFill>
                  <a:prstClr val="black"/>
                </a:solidFill>
                <a:latin typeface="Corbel"/>
                <a:ea typeface="Corbel"/>
                <a:cs typeface="Corbel"/>
                <a:sym typeface="Corbel"/>
              </a:rPr>
              <a:t> Zheng    (dz2353)</a:t>
            </a:r>
          </a:p>
          <a:p>
            <a:pPr lvl="0" indent="-127000">
              <a:lnSpc>
                <a:spcPct val="114000"/>
              </a:lnSpc>
              <a:buClr>
                <a:srgbClr val="E7E6E6"/>
              </a:buClr>
              <a:buSzPct val="100000"/>
              <a:defRPr/>
            </a:pPr>
            <a:r>
              <a:rPr lang="en-US" altLang="zh-CN" i="1" dirty="0">
                <a:solidFill>
                  <a:prstClr val="black"/>
                </a:solidFill>
                <a:latin typeface="Corbel"/>
                <a:ea typeface="Corbel"/>
                <a:cs typeface="Corbel"/>
                <a:sym typeface="Corbel"/>
              </a:rPr>
              <a:t>Shijun Zhu   (sz2664)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602" y="2297754"/>
            <a:ext cx="8124433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Website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334227" y="4778251"/>
            <a:ext cx="566917" cy="5847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srgbClr val="FF3F3F"/>
                  </a:solidFill>
                  <a:latin typeface="等线" panose="020F0502020204030204"/>
                  <a:ea typeface="等线" panose="02010600030101010101" pitchFamily="2" charset="-122"/>
                </a:rPr>
                <a:t>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2524920" y="1318904"/>
            <a:ext cx="546100" cy="5461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207168" y="5420763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2740820" y="1558296"/>
            <a:ext cx="963442" cy="96344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EFEE1A-EEDA-4677-89F3-E562B0BF8EAA}"/>
              </a:ext>
            </a:extLst>
          </p:cNvPr>
          <p:cNvSpPr/>
          <p:nvPr/>
        </p:nvSpPr>
        <p:spPr>
          <a:xfrm>
            <a:off x="1289593" y="3793101"/>
            <a:ext cx="497959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Base on Flask</a:t>
            </a:r>
          </a:p>
        </p:txBody>
      </p:sp>
      <p:pic>
        <p:nvPicPr>
          <p:cNvPr id="3" name="Heart Disease Detection -  dz2353, sz2664">
            <a:hlinkClick r:id="" action="ppaction://media"/>
            <a:extLst>
              <a:ext uri="{FF2B5EF4-FFF2-40B4-BE49-F238E27FC236}">
                <a16:creationId xmlns:a16="http://schemas.microsoft.com/office/drawing/2014/main" id="{D13A90B5-A690-4D75-969E-43F65F3F4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12143" y="85009"/>
            <a:ext cx="6069167" cy="34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分点上标题"/>
          <p:cNvSpPr/>
          <p:nvPr/>
        </p:nvSpPr>
        <p:spPr>
          <a:xfrm>
            <a:off x="5942638" y="2503477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Healthy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0" name="分点上标题"/>
          <p:cNvSpPr/>
          <p:nvPr/>
        </p:nvSpPr>
        <p:spPr>
          <a:xfrm>
            <a:off x="5956436" y="5741716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Warning</a:t>
            </a:r>
            <a:endParaRPr lang="en-US" altLang="zh-CN" sz="2000" dirty="0">
              <a:latin typeface="+mj-ea"/>
              <a:ea typeface="+mj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024831" y="978410"/>
            <a:ext cx="978408" cy="1024395"/>
            <a:chOff x="-2177143" y="2481943"/>
            <a:chExt cx="2409372" cy="2409372"/>
          </a:xfrm>
        </p:grpSpPr>
        <p:grpSp>
          <p:nvGrpSpPr>
            <p:cNvPr id="27" name="组合 26"/>
            <p:cNvGrpSpPr/>
            <p:nvPr/>
          </p:nvGrpSpPr>
          <p:grpSpPr>
            <a:xfrm>
              <a:off x="-1797957" y="3108779"/>
              <a:ext cx="1651000" cy="1155700"/>
              <a:chOff x="2755900" y="4096931"/>
              <a:chExt cx="1651000" cy="1155700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矩形 28"/>
              <p:cNvSpPr/>
              <p:nvPr/>
            </p:nvSpPr>
            <p:spPr>
              <a:xfrm>
                <a:off x="2755900" y="4491679"/>
                <a:ext cx="1150046" cy="366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箭头: V 形 29"/>
              <p:cNvSpPr/>
              <p:nvPr/>
            </p:nvSpPr>
            <p:spPr>
              <a:xfrm>
                <a:off x="3251200" y="4096931"/>
                <a:ext cx="1155700" cy="115570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-2177143" y="2481943"/>
              <a:ext cx="2409372" cy="2409372"/>
            </a:xfrm>
            <a:prstGeom prst="ellipse">
              <a:avLst/>
            </a:prstGeom>
            <a:noFill/>
            <a:ln w="152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46456" y="655859"/>
            <a:ext cx="3079121" cy="2339305"/>
            <a:chOff x="1729161" y="2727895"/>
            <a:chExt cx="3079121" cy="2339305"/>
          </a:xfrm>
        </p:grpSpPr>
        <p:grpSp>
          <p:nvGrpSpPr>
            <p:cNvPr id="42" name="组合 41"/>
            <p:cNvGrpSpPr/>
            <p:nvPr/>
          </p:nvGrpSpPr>
          <p:grpSpPr>
            <a:xfrm rot="16200000">
              <a:off x="2099069" y="2357987"/>
              <a:ext cx="2339305" cy="3079121"/>
              <a:chOff x="2860159" y="1427767"/>
              <a:chExt cx="2339305" cy="3079121"/>
            </a:xfrm>
          </p:grpSpPr>
          <p:sp>
            <p:nvSpPr>
              <p:cNvPr id="44" name="矩形 43"/>
              <p:cNvSpPr/>
              <p:nvPr/>
            </p:nvSpPr>
            <p:spPr>
              <a:xfrm flipH="1">
                <a:off x="2860159" y="1618359"/>
                <a:ext cx="1922578" cy="2541701"/>
              </a:xfrm>
              <a:prstGeom prst="rect">
                <a:avLst/>
              </a:prstGeom>
            </p:spPr>
            <p:txBody>
              <a:bodyPr vert="eaVert" wrap="square" anchor="ctr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4000" b="1" kern="100" dirty="0">
                    <a:solidFill>
                      <a:srgbClr val="FF3F3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Interface</a:t>
                </a:r>
              </a:p>
              <a:p>
                <a:pPr algn="dist">
                  <a:lnSpc>
                    <a:spcPct val="150000"/>
                  </a:lnSpc>
                </a:pPr>
                <a:endParaRPr lang="zh-CN" altLang="en-US" sz="4000" b="1" kern="100" dirty="0">
                  <a:solidFill>
                    <a:srgbClr val="F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332690" y="1427767"/>
                <a:ext cx="461665" cy="3079121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 algn="dist"/>
                <a:r>
                  <a:rPr lang="en-US" altLang="zh-CN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Heart Disease Detection</a:t>
                </a:r>
                <a:endPara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460800" y="1618359"/>
                <a:ext cx="738664" cy="2697939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r>
                  <a:rPr lang="en-US" altLang="zh-CN" sz="3600" kern="10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Website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43" name="直接连接符 42"/>
            <p:cNvCxnSpPr>
              <a:cxnSpLocks/>
            </p:cNvCxnSpPr>
            <p:nvPr/>
          </p:nvCxnSpPr>
          <p:spPr>
            <a:xfrm>
              <a:off x="2028825" y="4079875"/>
              <a:ext cx="2432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0" y="830028"/>
            <a:ext cx="1054100" cy="744733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49" name="矩形 48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36" name="图片 35" descr="图片包含 屏幕截图, 文字&#10;&#10;已生成极高可信度的说明">
            <a:extLst>
              <a:ext uri="{FF2B5EF4-FFF2-40B4-BE49-F238E27FC236}">
                <a16:creationId xmlns:a16="http://schemas.microsoft.com/office/drawing/2014/main" id="{2F2DB576-AA42-4D31-A030-C3487A9FD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3" y="2920705"/>
            <a:ext cx="5734485" cy="3060208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9853F18E-6627-42DC-9806-E84E74386711}"/>
              </a:ext>
            </a:extLst>
          </p:cNvPr>
          <p:cNvGrpSpPr/>
          <p:nvPr/>
        </p:nvGrpSpPr>
        <p:grpSpPr>
          <a:xfrm>
            <a:off x="6050725" y="4450809"/>
            <a:ext cx="978408" cy="1024395"/>
            <a:chOff x="-2177143" y="2481943"/>
            <a:chExt cx="2409372" cy="240937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C168710-8C49-4340-98DF-AB27BCC9BBB2}"/>
                </a:ext>
              </a:extLst>
            </p:cNvPr>
            <p:cNvGrpSpPr/>
            <p:nvPr/>
          </p:nvGrpSpPr>
          <p:grpSpPr>
            <a:xfrm>
              <a:off x="-1797957" y="3108779"/>
              <a:ext cx="1651000" cy="1155700"/>
              <a:chOff x="2755900" y="4096931"/>
              <a:chExt cx="1651000" cy="1155700"/>
            </a:xfrm>
            <a:solidFill>
              <a:schemeClr val="bg1">
                <a:lumMod val="95000"/>
              </a:schemeClr>
            </a:solidFill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13C895D-B958-430F-801F-0492D368881F}"/>
                  </a:ext>
                </a:extLst>
              </p:cNvPr>
              <p:cNvSpPr/>
              <p:nvPr/>
            </p:nvSpPr>
            <p:spPr>
              <a:xfrm>
                <a:off x="2755900" y="4491679"/>
                <a:ext cx="1150046" cy="366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箭头: V 形 52">
                <a:extLst>
                  <a:ext uri="{FF2B5EF4-FFF2-40B4-BE49-F238E27FC236}">
                    <a16:creationId xmlns:a16="http://schemas.microsoft.com/office/drawing/2014/main" id="{A19F0544-390C-457E-94A2-9ED38C9DA3EE}"/>
                  </a:ext>
                </a:extLst>
              </p:cNvPr>
              <p:cNvSpPr/>
              <p:nvPr/>
            </p:nvSpPr>
            <p:spPr>
              <a:xfrm>
                <a:off x="3251200" y="4096931"/>
                <a:ext cx="1155700" cy="115570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F4FEC4-4762-4EAF-B3CF-93D7F41E9565}"/>
                </a:ext>
              </a:extLst>
            </p:cNvPr>
            <p:cNvSpPr/>
            <p:nvPr/>
          </p:nvSpPr>
          <p:spPr>
            <a:xfrm>
              <a:off x="-2177143" y="2481943"/>
              <a:ext cx="2409372" cy="2409372"/>
            </a:xfrm>
            <a:prstGeom prst="ellipse">
              <a:avLst/>
            </a:prstGeom>
            <a:noFill/>
            <a:ln w="152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E11AE3B2-D38B-47A5-A60A-B25D0ED3C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10" y="3621995"/>
            <a:ext cx="3033517" cy="268201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1ED947B5-DFE9-4A67-BD4E-13EDF9108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10" y="553986"/>
            <a:ext cx="2703465" cy="21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8414" y="1762125"/>
            <a:ext cx="9873665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13800" dirty="0">
                <a:solidFill>
                  <a:srgbClr val="E5E9E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3800" dirty="0">
              <a:solidFill>
                <a:srgbClr val="E5E9E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73413" y="4076987"/>
            <a:ext cx="5763116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200" kern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Heart Disease Detection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373413" y="5545176"/>
            <a:ext cx="714327" cy="7925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FF3F3F"/>
                  </a:solidFill>
                </a:rPr>
                <a:t>1</a:t>
              </a:r>
              <a:endParaRPr lang="zh-CN" altLang="en-US" sz="4000" dirty="0">
                <a:solidFill>
                  <a:srgbClr val="FF3F3F"/>
                </a:solidFill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2524920" y="1318904"/>
            <a:ext cx="546100" cy="5461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-207168" y="5420763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740820" y="1558296"/>
            <a:ext cx="963442" cy="96344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室内, 床, 物体&#10;&#10;已生成高可信度的说明">
            <a:extLst>
              <a:ext uri="{FF2B5EF4-FFF2-40B4-BE49-F238E27FC236}">
                <a16:creationId xmlns:a16="http://schemas.microsoft.com/office/drawing/2014/main" id="{F54401F8-AFB8-4FCE-8C52-42327EC2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12" y="3801144"/>
            <a:ext cx="2773625" cy="27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870148" y="-175408"/>
            <a:ext cx="324319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/>
            <a:r>
              <a:rPr lang="en-US" altLang="zh-CN" sz="8000" b="1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r>
              <a:rPr lang="en-US" altLang="zh-CN" sz="6600" b="1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r>
              <a:rPr lang="en-US" altLang="zh-CN" sz="4400" b="1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610,000</a:t>
            </a:r>
            <a:r>
              <a:rPr lang="en-US" altLang="zh-CN" sz="6600" b="1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endParaRPr lang="zh-CN" altLang="en-US" sz="8000" b="1" dirty="0">
              <a:solidFill>
                <a:srgbClr val="F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222030" y="1582580"/>
            <a:ext cx="31450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About </a:t>
            </a:r>
            <a:r>
              <a:rPr lang="en-US" altLang="zh-CN" b="1" dirty="0"/>
              <a:t>610,000 people</a:t>
            </a:r>
            <a:r>
              <a:rPr lang="en-US" altLang="zh-CN" dirty="0"/>
              <a:t> die of heart disease in the United States every year–that’s </a:t>
            </a:r>
            <a:r>
              <a:rPr lang="en-US" altLang="zh-CN" b="1" dirty="0"/>
              <a:t>1 in every 4 deaths.</a:t>
            </a:r>
            <a:endParaRPr lang="en-US" altLang="zh-CN" dirty="0"/>
          </a:p>
        </p:txBody>
      </p:sp>
      <p:sp>
        <p:nvSpPr>
          <p:cNvPr id="30" name="矩形 29"/>
          <p:cNvSpPr/>
          <p:nvPr/>
        </p:nvSpPr>
        <p:spPr>
          <a:xfrm>
            <a:off x="8222030" y="939355"/>
            <a:ext cx="33109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kern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Leading cause of death</a:t>
            </a:r>
            <a:endParaRPr lang="zh-CN" altLang="en-US" sz="2000" b="1" i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8592617" y="1493427"/>
            <a:ext cx="2053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577691" y="3429000"/>
            <a:ext cx="24336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735,000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  <a:sym typeface="Calibri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488477" y="4808263"/>
            <a:ext cx="314500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Every year about </a:t>
            </a:r>
            <a:r>
              <a:rPr lang="en-US" altLang="zh-CN" b="1" dirty="0"/>
              <a:t>735,000 Americans</a:t>
            </a:r>
            <a:r>
              <a:rPr lang="en-US" altLang="zh-CN" dirty="0"/>
              <a:t> have a heart attack. Of these, </a:t>
            </a:r>
            <a:r>
              <a:rPr lang="en-US" altLang="zh-CN" b="1" dirty="0">
                <a:solidFill>
                  <a:srgbClr val="FF0000"/>
                </a:solidFill>
              </a:rPr>
              <a:t>525,000</a:t>
            </a:r>
            <a:r>
              <a:rPr lang="en-US" altLang="zh-CN" b="1" dirty="0"/>
              <a:t> </a:t>
            </a:r>
            <a:r>
              <a:rPr lang="en-US" altLang="zh-CN" dirty="0"/>
              <a:t>are a </a:t>
            </a:r>
            <a:r>
              <a:rPr lang="en-US" altLang="zh-CN" dirty="0">
                <a:solidFill>
                  <a:srgbClr val="FF0000"/>
                </a:solidFill>
              </a:rPr>
              <a:t>first heart attack.</a:t>
            </a:r>
            <a:endParaRPr lang="en-GB" altLang="zh-CN" sz="1400" kern="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040056" y="4086543"/>
            <a:ext cx="1508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i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Yearly</a:t>
            </a:r>
            <a:endParaRPr lang="zh-CN" altLang="en-US" sz="3200" i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6" name="直接连接符 35"/>
          <p:cNvCxnSpPr>
            <a:cxnSpLocks/>
          </p:cNvCxnSpPr>
          <p:nvPr/>
        </p:nvCxnSpPr>
        <p:spPr>
          <a:xfrm>
            <a:off x="8862194" y="4671318"/>
            <a:ext cx="18735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337047" y="447821"/>
            <a:ext cx="4389250" cy="1466912"/>
            <a:chOff x="1919752" y="2679513"/>
            <a:chExt cx="4389250" cy="1466912"/>
          </a:xfrm>
        </p:grpSpPr>
        <p:grpSp>
          <p:nvGrpSpPr>
            <p:cNvPr id="22" name="组合 21"/>
            <p:cNvGrpSpPr/>
            <p:nvPr/>
          </p:nvGrpSpPr>
          <p:grpSpPr>
            <a:xfrm rot="16200000">
              <a:off x="3380921" y="1218344"/>
              <a:ext cx="1466912" cy="4389250"/>
              <a:chOff x="3780934" y="1618358"/>
              <a:chExt cx="1466912" cy="438925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780934" y="1618358"/>
                <a:ext cx="999248" cy="4389250"/>
              </a:xfrm>
              <a:prstGeom prst="rect">
                <a:avLst/>
              </a:prstGeom>
            </p:spPr>
            <p:txBody>
              <a:bodyPr vert="eaVert" wrap="square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4000" b="1" kern="100" dirty="0">
                    <a:solidFill>
                      <a:srgbClr val="FF3F3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Heart Disease</a:t>
                </a:r>
                <a:endParaRPr lang="zh-CN" altLang="en-US" sz="4000" b="1" kern="100" dirty="0">
                  <a:solidFill>
                    <a:srgbClr val="F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509182" y="1618363"/>
                <a:ext cx="738664" cy="3927680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r>
                  <a:rPr lang="en-US" altLang="zh-CN" sz="3600" kern="10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Some facts about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2028825" y="4079875"/>
              <a:ext cx="2432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1" name="矩形 30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3" name="图片 2" descr="图片包含 人员, 男士, 室内, 年长&#10;&#10;已生成极高可信度的说明">
            <a:extLst>
              <a:ext uri="{FF2B5EF4-FFF2-40B4-BE49-F238E27FC236}">
                <a16:creationId xmlns:a16="http://schemas.microsoft.com/office/drawing/2014/main" id="{B7794F3F-068C-49BC-83D4-412327A16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01" y="2182744"/>
            <a:ext cx="4508732" cy="278779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F799B9AB-34C4-4509-BEBC-E22AE1A0FB9A}"/>
              </a:ext>
            </a:extLst>
          </p:cNvPr>
          <p:cNvSpPr/>
          <p:nvPr/>
        </p:nvSpPr>
        <p:spPr>
          <a:xfrm>
            <a:off x="932803" y="5479742"/>
            <a:ext cx="5763116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heart attack occurs when the blood flow that brings oxygen to the heart muscle is blocked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F8EF4833-7A94-4AAB-896C-C7F6F2035C4F}"/>
              </a:ext>
            </a:extLst>
          </p:cNvPr>
          <p:cNvSpPr/>
          <p:nvPr/>
        </p:nvSpPr>
        <p:spPr>
          <a:xfrm>
            <a:off x="190767" y="6143480"/>
            <a:ext cx="450882" cy="53340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6B8F14FF-C128-4147-96CF-C2DBF933E986}"/>
              </a:ext>
            </a:extLst>
          </p:cNvPr>
          <p:cNvSpPr/>
          <p:nvPr/>
        </p:nvSpPr>
        <p:spPr>
          <a:xfrm rot="10800000">
            <a:off x="6765399" y="4970537"/>
            <a:ext cx="540662" cy="483383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11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472616" y="3339571"/>
            <a:ext cx="487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i="1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Goal</a:t>
            </a:r>
            <a:endParaRPr lang="en-US" altLang="zh-CN" sz="3200" i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3298333"/>
            <a:ext cx="1054100" cy="744733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172251" y="3339571"/>
            <a:ext cx="7403222" cy="17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172250" y="3674543"/>
            <a:ext cx="5485364" cy="155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271956" y="902681"/>
            <a:ext cx="546100" cy="5461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487856" y="1142073"/>
            <a:ext cx="963442" cy="96344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845BD2-C676-4A02-839B-7C98908CB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1" y="475949"/>
            <a:ext cx="3664758" cy="217703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D34E0EE-8E31-4D9E-8BAA-F397035E771A}"/>
              </a:ext>
            </a:extLst>
          </p:cNvPr>
          <p:cNvSpPr/>
          <p:nvPr/>
        </p:nvSpPr>
        <p:spPr>
          <a:xfrm>
            <a:off x="1156624" y="4604208"/>
            <a:ext cx="8353136" cy="1137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Building a model to assist doctors to detect whether these patients are under a high risk of heart disease 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7FE9BBF7-9541-475F-9A6D-79C5DBCBB209}"/>
              </a:ext>
            </a:extLst>
          </p:cNvPr>
          <p:cNvSpPr/>
          <p:nvPr/>
        </p:nvSpPr>
        <p:spPr>
          <a:xfrm>
            <a:off x="301609" y="5741699"/>
            <a:ext cx="450882" cy="53340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6533D93-5307-4334-BEB5-700DA1EF80D9}"/>
              </a:ext>
            </a:extLst>
          </p:cNvPr>
          <p:cNvSpPr/>
          <p:nvPr/>
        </p:nvSpPr>
        <p:spPr>
          <a:xfrm rot="10800000">
            <a:off x="10036765" y="4120825"/>
            <a:ext cx="540662" cy="483383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614EEC9-65DC-4EF3-9DCD-180C4AF8428F}"/>
              </a:ext>
            </a:extLst>
          </p:cNvPr>
          <p:cNvSpPr/>
          <p:nvPr/>
        </p:nvSpPr>
        <p:spPr>
          <a:xfrm>
            <a:off x="4172251" y="3973056"/>
            <a:ext cx="1944531" cy="106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30E1D4B-3B02-4539-8111-29A5A4EAB855}"/>
              </a:ext>
            </a:extLst>
          </p:cNvPr>
          <p:cNvSpPr/>
          <p:nvPr/>
        </p:nvSpPr>
        <p:spPr>
          <a:xfrm>
            <a:off x="9136914" y="5581848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人员, 室内, 墙壁, 掌握&#10;&#10;已生成极高可信度的说明">
            <a:extLst>
              <a:ext uri="{FF2B5EF4-FFF2-40B4-BE49-F238E27FC236}">
                <a16:creationId xmlns:a16="http://schemas.microsoft.com/office/drawing/2014/main" id="{688FDD26-CCB2-429D-9F99-2AF3EE914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164" y="379093"/>
            <a:ext cx="3794225" cy="2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2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38776" y="1597590"/>
            <a:ext cx="3812283" cy="662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F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Cleveland database</a:t>
            </a:r>
            <a:endParaRPr lang="zh-CN" altLang="en-US" sz="2800" b="1" kern="100" dirty="0">
              <a:solidFill>
                <a:srgbClr val="FF3F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 flipH="1">
            <a:off x="1640084" y="1635177"/>
            <a:ext cx="38122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438776" y="485811"/>
            <a:ext cx="4602222" cy="1040384"/>
            <a:chOff x="3746272" y="502475"/>
            <a:chExt cx="4602222" cy="1040384"/>
          </a:xfrm>
        </p:grpSpPr>
        <p:sp>
          <p:nvSpPr>
            <p:cNvPr id="9" name="矩形 8"/>
            <p:cNvSpPr/>
            <p:nvPr/>
          </p:nvSpPr>
          <p:spPr>
            <a:xfrm>
              <a:off x="3746272" y="502475"/>
              <a:ext cx="460222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Data Set Introduction</a:t>
              </a:r>
              <a:endPara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27066" y="1235082"/>
              <a:ext cx="4440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Impact" panose="020B0806030902050204" pitchFamily="34" charset="0"/>
                </a:rPr>
                <a:t>http://archive.ics.uci.edu/ml/datasets/Heart+Disease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Impact" panose="020B0806030902050204" pitchFamily="34" charset="0"/>
              </a:endParaRPr>
            </a:p>
          </p:txBody>
        </p:sp>
      </p:grpSp>
      <p:cxnSp>
        <p:nvCxnSpPr>
          <p:cNvPr id="14" name="直接连接符 13"/>
          <p:cNvCxnSpPr>
            <a:cxnSpLocks/>
          </p:cNvCxnSpPr>
          <p:nvPr/>
        </p:nvCxnSpPr>
        <p:spPr>
          <a:xfrm flipH="1">
            <a:off x="1640085" y="2369428"/>
            <a:ext cx="2710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平行四边形 15"/>
          <p:cNvSpPr/>
          <p:nvPr/>
        </p:nvSpPr>
        <p:spPr>
          <a:xfrm rot="9100833">
            <a:off x="-533400" y="1054103"/>
            <a:ext cx="1866900" cy="481328"/>
          </a:xfrm>
          <a:prstGeom prst="parallelogram">
            <a:avLst>
              <a:gd name="adj" fmla="val 5270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D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平行四边形 16"/>
          <p:cNvSpPr/>
          <p:nvPr/>
        </p:nvSpPr>
        <p:spPr>
          <a:xfrm rot="9100833">
            <a:off x="-533400" y="2143081"/>
            <a:ext cx="1866900" cy="481328"/>
          </a:xfrm>
          <a:prstGeom prst="parallelogram">
            <a:avLst>
              <a:gd name="adj" fmla="val 5270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D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 rot="9100833">
            <a:off x="-533400" y="3235281"/>
            <a:ext cx="1866900" cy="481328"/>
          </a:xfrm>
          <a:prstGeom prst="parallelogram">
            <a:avLst>
              <a:gd name="adj" fmla="val 5270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D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9100833">
            <a:off x="-533400" y="4327481"/>
            <a:ext cx="1866900" cy="481328"/>
          </a:xfrm>
          <a:prstGeom prst="parallelogram">
            <a:avLst>
              <a:gd name="adj" fmla="val 5270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D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平行四边形 19"/>
          <p:cNvSpPr/>
          <p:nvPr/>
        </p:nvSpPr>
        <p:spPr>
          <a:xfrm rot="9100833">
            <a:off x="-533400" y="5419681"/>
            <a:ext cx="1866900" cy="481328"/>
          </a:xfrm>
          <a:prstGeom prst="parallelogram">
            <a:avLst>
              <a:gd name="adj" fmla="val 5270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D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9791" y="2652221"/>
            <a:ext cx="413627" cy="386202"/>
          </a:xfrm>
          <a:prstGeom prst="rect">
            <a:avLst/>
          </a:prstGeom>
        </p:spPr>
      </p:pic>
      <p:pic>
        <p:nvPicPr>
          <p:cNvPr id="3" name="图片 2" descr="图片包含 屏幕截图&#10;&#10;已生成极高可信度的说明">
            <a:extLst>
              <a:ext uri="{FF2B5EF4-FFF2-40B4-BE49-F238E27FC236}">
                <a16:creationId xmlns:a16="http://schemas.microsoft.com/office/drawing/2014/main" id="{A94A50EB-4E70-42E5-B5E9-A310B28B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07" y="550871"/>
            <a:ext cx="5018679" cy="2883521"/>
          </a:xfrm>
          <a:prstGeom prst="rect">
            <a:avLst/>
          </a:prstGeom>
        </p:spPr>
      </p:pic>
      <p:pic>
        <p:nvPicPr>
          <p:cNvPr id="21" name="图片 20" descr="图片包含 室内, 计算机, 办公桌, 墙壁&#10;&#10;已生成极高可信度的说明">
            <a:extLst>
              <a:ext uri="{FF2B5EF4-FFF2-40B4-BE49-F238E27FC236}">
                <a16:creationId xmlns:a16="http://schemas.microsoft.com/office/drawing/2014/main" id="{18666C3E-E2E3-43FF-BFD4-000CEBBA6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30" y="3811335"/>
            <a:ext cx="9258776" cy="198765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8C86EFA-BB03-4C17-A275-BF57AA43FB53}"/>
              </a:ext>
            </a:extLst>
          </p:cNvPr>
          <p:cNvSpPr/>
          <p:nvPr/>
        </p:nvSpPr>
        <p:spPr>
          <a:xfrm>
            <a:off x="1997259" y="2637087"/>
            <a:ext cx="3962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14 attributes    303 samples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0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 rot="8100000">
            <a:off x="3904509" y="3936016"/>
            <a:ext cx="2355557" cy="4158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 rot="13500000">
            <a:off x="2326358" y="4119815"/>
            <a:ext cx="2355557" cy="4158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82588" y="3275055"/>
            <a:ext cx="415837" cy="415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 rot="13500000">
            <a:off x="5350974" y="3999629"/>
            <a:ext cx="2716270" cy="4158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673117" y="3221081"/>
            <a:ext cx="415837" cy="415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321892" y="4772362"/>
            <a:ext cx="415837" cy="415837"/>
          </a:xfrm>
          <a:prstGeom prst="ellipse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分点上正文"/>
          <p:cNvSpPr/>
          <p:nvPr/>
        </p:nvSpPr>
        <p:spPr>
          <a:xfrm>
            <a:off x="4843557" y="2879278"/>
            <a:ext cx="28259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Save the result of Classification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5" name="分点上标题"/>
          <p:cNvSpPr/>
          <p:nvPr/>
        </p:nvSpPr>
        <p:spPr>
          <a:xfrm>
            <a:off x="4830725" y="2536428"/>
            <a:ext cx="2725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Pickle generator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46" name="分点上正文"/>
          <p:cNvSpPr/>
          <p:nvPr/>
        </p:nvSpPr>
        <p:spPr>
          <a:xfrm>
            <a:off x="1318316" y="2874945"/>
            <a:ext cx="25203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Data exploration &amp; cleaning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8" name="分点上正文"/>
          <p:cNvSpPr/>
          <p:nvPr/>
        </p:nvSpPr>
        <p:spPr>
          <a:xfrm>
            <a:off x="2207559" y="5751441"/>
            <a:ext cx="3985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Compare the performance of KNN; Logistic Regression; Decision Tree; Random Forest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9" name="分点上标题"/>
          <p:cNvSpPr/>
          <p:nvPr/>
        </p:nvSpPr>
        <p:spPr>
          <a:xfrm>
            <a:off x="3029754" y="5266050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Build Model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54" name="分点上正文"/>
          <p:cNvSpPr/>
          <p:nvPr/>
        </p:nvSpPr>
        <p:spPr>
          <a:xfrm>
            <a:off x="6519967" y="5679807"/>
            <a:ext cx="27336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Use flask to build our </a:t>
            </a:r>
            <a:r>
              <a:rPr lang="en-US" altLang="zh-CN" sz="1100" kern="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heart disease 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prediction website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5" name="分点上标题"/>
          <p:cNvSpPr/>
          <p:nvPr/>
        </p:nvSpPr>
        <p:spPr>
          <a:xfrm>
            <a:off x="6736817" y="5230798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Buil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website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631207" y="994973"/>
            <a:ext cx="5177499" cy="1012138"/>
            <a:chOff x="1042054" y="996718"/>
            <a:chExt cx="4984921" cy="942714"/>
          </a:xfrm>
        </p:grpSpPr>
        <p:grpSp>
          <p:nvGrpSpPr>
            <p:cNvPr id="91" name="组合 90"/>
            <p:cNvGrpSpPr/>
            <p:nvPr/>
          </p:nvGrpSpPr>
          <p:grpSpPr>
            <a:xfrm>
              <a:off x="1042054" y="996718"/>
              <a:ext cx="942714" cy="942714"/>
              <a:chOff x="-2177143" y="2481943"/>
              <a:chExt cx="2409372" cy="2409372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-1797955" y="3108779"/>
                <a:ext cx="1650998" cy="1155700"/>
                <a:chOff x="2755902" y="4096931"/>
                <a:chExt cx="1650998" cy="115570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2755902" y="4491678"/>
                  <a:ext cx="1150047" cy="366203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箭头: V 形 94"/>
                <p:cNvSpPr/>
                <p:nvPr/>
              </p:nvSpPr>
              <p:spPr>
                <a:xfrm>
                  <a:off x="3251200" y="4096931"/>
                  <a:ext cx="1155700" cy="1155700"/>
                </a:xfrm>
                <a:prstGeom prst="chevron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93" name="椭圆 92"/>
              <p:cNvSpPr/>
              <p:nvPr/>
            </p:nvSpPr>
            <p:spPr>
              <a:xfrm>
                <a:off x="-2177143" y="2481943"/>
                <a:ext cx="2409372" cy="2409372"/>
              </a:xfrm>
              <a:prstGeom prst="ellipse">
                <a:avLst/>
              </a:prstGeom>
              <a:noFill/>
              <a:ln w="152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2350314" y="1149507"/>
              <a:ext cx="3676661" cy="544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Project Overview</a:t>
              </a:r>
            </a:p>
          </p:txBody>
        </p:sp>
      </p:grpSp>
      <p:sp>
        <p:nvSpPr>
          <p:cNvPr id="103" name="分点上标题"/>
          <p:cNvSpPr/>
          <p:nvPr/>
        </p:nvSpPr>
        <p:spPr>
          <a:xfrm>
            <a:off x="1055106" y="2486028"/>
            <a:ext cx="2854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 Pre-processing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BFFF0C3-703D-485F-9F3A-4B36CA3D4736}"/>
              </a:ext>
            </a:extLst>
          </p:cNvPr>
          <p:cNvSpPr/>
          <p:nvPr/>
        </p:nvSpPr>
        <p:spPr>
          <a:xfrm>
            <a:off x="3995503" y="4752000"/>
            <a:ext cx="415837" cy="415837"/>
          </a:xfrm>
          <a:prstGeom prst="ellipse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D6E94F-47A6-42D1-98D5-B200931A6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28" y="206370"/>
            <a:ext cx="3277453" cy="24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2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5444" y="2601165"/>
            <a:ext cx="7706026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Building Model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373413" y="5545175"/>
            <a:ext cx="714327" cy="7925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F3F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2524920" y="1318904"/>
            <a:ext cx="546100" cy="5461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207168" y="5420763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2740820" y="1558296"/>
            <a:ext cx="963442" cy="96344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EFEE1A-EEDA-4677-89F3-E562B0BF8EAA}"/>
              </a:ext>
            </a:extLst>
          </p:cNvPr>
          <p:cNvSpPr/>
          <p:nvPr/>
        </p:nvSpPr>
        <p:spPr>
          <a:xfrm>
            <a:off x="1033283" y="4004031"/>
            <a:ext cx="689151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Comparison of four models: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1) KNN    2) Logistic Regression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3)Decision Tree   4)  Random Forest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9E04A9-DE57-426E-9A1C-55CB79470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41" y="5283787"/>
            <a:ext cx="1688996" cy="14212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E32E6B-38AC-4EDB-92B5-EC04905F9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81" y="5420763"/>
            <a:ext cx="1757019" cy="13039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057FA5-58C3-48DF-869C-F16A3DD18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12" y="0"/>
            <a:ext cx="5561523" cy="2421313"/>
          </a:xfrm>
          <a:prstGeom prst="rect">
            <a:avLst/>
          </a:prstGeom>
        </p:spPr>
      </p:pic>
      <p:pic>
        <p:nvPicPr>
          <p:cNvPr id="17" name="图片 16" descr="图片包含 文字, 地图&#10;&#10;已生成极高可信度的说明">
            <a:extLst>
              <a:ext uri="{FF2B5EF4-FFF2-40B4-BE49-F238E27FC236}">
                <a16:creationId xmlns:a16="http://schemas.microsoft.com/office/drawing/2014/main" id="{9C6B544A-4CA1-46D1-AB6D-2758A5F5E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28" y="4110914"/>
            <a:ext cx="2998762" cy="18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3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分点上标题"/>
          <p:cNvSpPr/>
          <p:nvPr/>
        </p:nvSpPr>
        <p:spPr>
          <a:xfrm>
            <a:off x="512321" y="3089383"/>
            <a:ext cx="2684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KNN Classification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pSp>
        <p:nvGrpSpPr>
          <p:cNvPr id="246" name="组合 245"/>
          <p:cNvGrpSpPr/>
          <p:nvPr/>
        </p:nvGrpSpPr>
        <p:grpSpPr>
          <a:xfrm>
            <a:off x="48491" y="849072"/>
            <a:ext cx="1054100" cy="744733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7" name="矩形 246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51" name="矩形 250"/>
          <p:cNvSpPr/>
          <p:nvPr/>
        </p:nvSpPr>
        <p:spPr>
          <a:xfrm>
            <a:off x="1264641" y="10475"/>
            <a:ext cx="4081765" cy="8254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 Selection</a:t>
            </a:r>
          </a:p>
        </p:txBody>
      </p:sp>
      <p:cxnSp>
        <p:nvCxnSpPr>
          <p:cNvPr id="252" name="直接连接符 251"/>
          <p:cNvCxnSpPr>
            <a:cxnSpLocks/>
          </p:cNvCxnSpPr>
          <p:nvPr/>
        </p:nvCxnSpPr>
        <p:spPr>
          <a:xfrm flipH="1">
            <a:off x="1415553" y="1046373"/>
            <a:ext cx="359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/>
          <p:cNvCxnSpPr>
            <a:cxnSpLocks/>
          </p:cNvCxnSpPr>
          <p:nvPr/>
        </p:nvCxnSpPr>
        <p:spPr>
          <a:xfrm>
            <a:off x="3563392" y="2874818"/>
            <a:ext cx="0" cy="3851564"/>
          </a:xfrm>
          <a:prstGeom prst="line">
            <a:avLst/>
          </a:prstGeom>
          <a:ln w="31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/>
          <p:cNvCxnSpPr>
            <a:cxnSpLocks/>
          </p:cNvCxnSpPr>
          <p:nvPr/>
        </p:nvCxnSpPr>
        <p:spPr>
          <a:xfrm>
            <a:off x="7623198" y="2874818"/>
            <a:ext cx="0" cy="3716171"/>
          </a:xfrm>
          <a:prstGeom prst="line">
            <a:avLst/>
          </a:prstGeom>
          <a:ln w="31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分点上标题">
            <a:extLst>
              <a:ext uri="{FF2B5EF4-FFF2-40B4-BE49-F238E27FC236}">
                <a16:creationId xmlns:a16="http://schemas.microsoft.com/office/drawing/2014/main" id="{3A093711-024A-4357-B1C7-D578A7451768}"/>
              </a:ext>
            </a:extLst>
          </p:cNvPr>
          <p:cNvSpPr/>
          <p:nvPr/>
        </p:nvSpPr>
        <p:spPr>
          <a:xfrm>
            <a:off x="6309209" y="861726"/>
            <a:ext cx="2684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Logistic Regression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113869-E20A-4A8A-AF12-EAF9A0A95462}"/>
              </a:ext>
            </a:extLst>
          </p:cNvPr>
          <p:cNvSpPr txBox="1"/>
          <p:nvPr/>
        </p:nvSpPr>
        <p:spPr>
          <a:xfrm>
            <a:off x="1415553" y="1170155"/>
            <a:ext cx="372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 on Accuracy, ROC Curve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ABCFAE8-956F-47CC-B4EB-54A4E7E3B8DB}"/>
              </a:ext>
            </a:extLst>
          </p:cNvPr>
          <p:cNvSpPr/>
          <p:nvPr/>
        </p:nvSpPr>
        <p:spPr>
          <a:xfrm>
            <a:off x="629208" y="3383744"/>
            <a:ext cx="3010199" cy="499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84% Accuracy</a:t>
            </a:r>
          </a:p>
        </p:txBody>
      </p:sp>
      <p:pic>
        <p:nvPicPr>
          <p:cNvPr id="5" name="图片 4" descr="图片包含 地图, 文字&#10;&#10;已生成极高可信度的说明">
            <a:extLst>
              <a:ext uri="{FF2B5EF4-FFF2-40B4-BE49-F238E27FC236}">
                <a16:creationId xmlns:a16="http://schemas.microsoft.com/office/drawing/2014/main" id="{D932D673-2EFF-4019-AC30-64AA0D07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7" y="4312712"/>
            <a:ext cx="2900637" cy="2055607"/>
          </a:xfrm>
          <a:prstGeom prst="rect">
            <a:avLst/>
          </a:prstGeom>
        </p:spPr>
      </p:pic>
      <p:pic>
        <p:nvPicPr>
          <p:cNvPr id="8" name="图片 7" descr="图片包含 屏幕截图&#10;&#10;已生成极高可信度的说明">
            <a:extLst>
              <a:ext uri="{FF2B5EF4-FFF2-40B4-BE49-F238E27FC236}">
                <a16:creationId xmlns:a16="http://schemas.microsoft.com/office/drawing/2014/main" id="{B7FE8BC2-95C8-4A34-A9DB-1D715EF69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289" y="340657"/>
            <a:ext cx="2738872" cy="1934356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25A4DFB4-545F-4EBF-A954-692F287901BA}"/>
              </a:ext>
            </a:extLst>
          </p:cNvPr>
          <p:cNvSpPr/>
          <p:nvPr/>
        </p:nvSpPr>
        <p:spPr>
          <a:xfrm>
            <a:off x="6680493" y="1271395"/>
            <a:ext cx="3010199" cy="499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R^2 = 0.843</a:t>
            </a:r>
          </a:p>
        </p:txBody>
      </p:sp>
      <p:pic>
        <p:nvPicPr>
          <p:cNvPr id="11" name="图片 10" descr="图片包含 地图, 文字&#10;&#10;已生成极高可信度的说明">
            <a:extLst>
              <a:ext uri="{FF2B5EF4-FFF2-40B4-BE49-F238E27FC236}">
                <a16:creationId xmlns:a16="http://schemas.microsoft.com/office/drawing/2014/main" id="{C4EB6720-F08A-46E5-AADA-04F76DA3E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09" y="4431215"/>
            <a:ext cx="2652731" cy="2086128"/>
          </a:xfrm>
          <a:prstGeom prst="rect">
            <a:avLst/>
          </a:prstGeom>
        </p:spPr>
      </p:pic>
      <p:sp>
        <p:nvSpPr>
          <p:cNvPr id="45" name="分点上标题">
            <a:extLst>
              <a:ext uri="{FF2B5EF4-FFF2-40B4-BE49-F238E27FC236}">
                <a16:creationId xmlns:a16="http://schemas.microsoft.com/office/drawing/2014/main" id="{C8E1FEF4-4563-475F-A366-380ABA669C7B}"/>
              </a:ext>
            </a:extLst>
          </p:cNvPr>
          <p:cNvSpPr/>
          <p:nvPr/>
        </p:nvSpPr>
        <p:spPr>
          <a:xfrm>
            <a:off x="8293156" y="3119340"/>
            <a:ext cx="2684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Decision Tress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1D6B2FB-0610-4380-BBA0-3551412B21DC}"/>
              </a:ext>
            </a:extLst>
          </p:cNvPr>
          <p:cNvSpPr/>
          <p:nvPr/>
        </p:nvSpPr>
        <p:spPr>
          <a:xfrm>
            <a:off x="8424345" y="3469060"/>
            <a:ext cx="3010199" cy="499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R^2 = 0.604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2FB5454-6034-4535-BAE7-E9A9A12CDD66}"/>
              </a:ext>
            </a:extLst>
          </p:cNvPr>
          <p:cNvSpPr/>
          <p:nvPr/>
        </p:nvSpPr>
        <p:spPr>
          <a:xfrm>
            <a:off x="6845596" y="277633"/>
            <a:ext cx="3010199" cy="499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Choose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9BD003E9-E778-4D68-AA7A-0ACBD447760F}"/>
              </a:ext>
            </a:extLst>
          </p:cNvPr>
          <p:cNvCxnSpPr>
            <a:cxnSpLocks/>
          </p:cNvCxnSpPr>
          <p:nvPr/>
        </p:nvCxnSpPr>
        <p:spPr>
          <a:xfrm flipH="1">
            <a:off x="6747748" y="1274491"/>
            <a:ext cx="16029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图片包含 地图, 文字&#10;&#10;已生成极高可信度的说明">
            <a:extLst>
              <a:ext uri="{FF2B5EF4-FFF2-40B4-BE49-F238E27FC236}">
                <a16:creationId xmlns:a16="http://schemas.microsoft.com/office/drawing/2014/main" id="{2992B49C-10ED-44FF-BCEE-263644F88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89" y="4312712"/>
            <a:ext cx="2914670" cy="2086639"/>
          </a:xfrm>
          <a:prstGeom prst="rect">
            <a:avLst/>
          </a:prstGeom>
        </p:spPr>
      </p:pic>
      <p:sp>
        <p:nvSpPr>
          <p:cNvPr id="62" name="分点上标题">
            <a:extLst>
              <a:ext uri="{FF2B5EF4-FFF2-40B4-BE49-F238E27FC236}">
                <a16:creationId xmlns:a16="http://schemas.microsoft.com/office/drawing/2014/main" id="{BA3114F5-350E-4058-A20B-C7D0099FE97A}"/>
              </a:ext>
            </a:extLst>
          </p:cNvPr>
          <p:cNvSpPr/>
          <p:nvPr/>
        </p:nvSpPr>
        <p:spPr>
          <a:xfrm>
            <a:off x="4214846" y="3112507"/>
            <a:ext cx="32669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Random Forest Classifier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02F5505-4FFB-4205-902A-D6A9987681D8}"/>
              </a:ext>
            </a:extLst>
          </p:cNvPr>
          <p:cNvSpPr/>
          <p:nvPr/>
        </p:nvSpPr>
        <p:spPr>
          <a:xfrm>
            <a:off x="4707518" y="3469060"/>
            <a:ext cx="3010199" cy="499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R^2 = 0.774</a:t>
            </a:r>
          </a:p>
        </p:txBody>
      </p:sp>
    </p:spTree>
    <p:extLst>
      <p:ext uri="{BB962C8B-B14F-4D97-AF65-F5344CB8AC3E}">
        <p14:creationId xmlns:p14="http://schemas.microsoft.com/office/powerpoint/2010/main" val="106276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602" y="2297754"/>
            <a:ext cx="8124433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Website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334227" y="4778251"/>
            <a:ext cx="566917" cy="5847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srgbClr val="FF3F3F"/>
                  </a:solidFill>
                  <a:latin typeface="等线" panose="020F0502020204030204"/>
                  <a:ea typeface="等线" panose="02010600030101010101" pitchFamily="2" charset="-122"/>
                </a:rPr>
                <a:t>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2524920" y="1318904"/>
            <a:ext cx="546100" cy="5461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207168" y="5420763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2740820" y="1558296"/>
            <a:ext cx="963442" cy="96344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EFEE1A-EEDA-4677-89F3-E562B0BF8EAA}"/>
              </a:ext>
            </a:extLst>
          </p:cNvPr>
          <p:cNvSpPr/>
          <p:nvPr/>
        </p:nvSpPr>
        <p:spPr>
          <a:xfrm>
            <a:off x="1289593" y="3793101"/>
            <a:ext cx="497959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Base on Flask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2EEA0D0-CA35-44C7-B654-2C1477562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07" y="537658"/>
            <a:ext cx="3990149" cy="26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9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228</Words>
  <Application>Microsoft Office PowerPoint</Application>
  <PresentationFormat>宽屏</PresentationFormat>
  <Paragraphs>64</Paragraphs>
  <Slides>11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 Unicode MS</vt:lpstr>
      <vt:lpstr>华文细黑</vt:lpstr>
      <vt:lpstr>微软雅黑</vt:lpstr>
      <vt:lpstr>微软雅黑 Light</vt:lpstr>
      <vt:lpstr>等线</vt:lpstr>
      <vt:lpstr>等线 Light</vt:lpstr>
      <vt:lpstr>Arial</vt:lpstr>
      <vt:lpstr>Calibri</vt:lpstr>
      <vt:lpstr>Corbel</vt:lpstr>
      <vt:lpstr>Gill Sans MT Ext Condensed Bold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Shijun Zhu</dc:creator>
  <cp:lastModifiedBy>Dongxu Zheng</cp:lastModifiedBy>
  <cp:revision>4</cp:revision>
  <dcterms:created xsi:type="dcterms:W3CDTF">2018-05-10T20:49:26Z</dcterms:created>
  <dcterms:modified xsi:type="dcterms:W3CDTF">2018-05-10T21:26:26Z</dcterms:modified>
</cp:coreProperties>
</file>